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9" r:id="rId4"/>
    <p:sldId id="258"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24539C98-267F-4A50-ACB1-EA5297AF76AC}" type="datetimeFigureOut">
              <a:rPr lang="en-US" smtClean="0"/>
              <a:t>10/8/2013</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9F32CFD8-9EBC-4D08-B0EC-0AFF5259D46D}"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4539C98-267F-4A50-ACB1-EA5297AF76AC}" type="datetimeFigureOut">
              <a:rPr lang="en-US" smtClean="0"/>
              <a:t>10/8/2013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F32CFD8-9EBC-4D08-B0EC-0AFF5259D46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4539C98-267F-4A50-ACB1-EA5297AF76AC}" type="datetimeFigureOut">
              <a:rPr lang="en-US" smtClean="0"/>
              <a:t>10/8/2013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F32CFD8-9EBC-4D08-B0EC-0AFF5259D46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4539C98-267F-4A50-ACB1-EA5297AF76AC}" type="datetimeFigureOut">
              <a:rPr lang="en-US" smtClean="0"/>
              <a:t>10/8/2013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F32CFD8-9EBC-4D08-B0EC-0AFF5259D46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4539C98-267F-4A50-ACB1-EA5297AF76AC}" type="datetimeFigureOut">
              <a:rPr lang="en-US" smtClean="0"/>
              <a:t>10/8/2013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F32CFD8-9EBC-4D08-B0EC-0AFF5259D46D}"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4539C98-267F-4A50-ACB1-EA5297AF76AC}" type="datetimeFigureOut">
              <a:rPr lang="en-US" smtClean="0"/>
              <a:t>10/8/2013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F32CFD8-9EBC-4D08-B0EC-0AFF5259D46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4539C98-267F-4A50-ACB1-EA5297AF76AC}" type="datetimeFigureOut">
              <a:rPr lang="en-US" smtClean="0"/>
              <a:t>10/8/2013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9F32CFD8-9EBC-4D08-B0EC-0AFF5259D46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4539C98-267F-4A50-ACB1-EA5297AF76AC}" type="datetimeFigureOut">
              <a:rPr lang="en-US" smtClean="0"/>
              <a:t>10/8/2013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9F32CFD8-9EBC-4D08-B0EC-0AFF5259D46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24539C98-267F-4A50-ACB1-EA5297AF76AC}" type="datetimeFigureOut">
              <a:rPr lang="en-US" smtClean="0"/>
              <a:t>10/8/2013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9F32CFD8-9EBC-4D08-B0EC-0AFF5259D46D}"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4539C98-267F-4A50-ACB1-EA5297AF76AC}" type="datetimeFigureOut">
              <a:rPr lang="en-US" smtClean="0"/>
              <a:t>10/8/2013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F32CFD8-9EBC-4D08-B0EC-0AFF5259D46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24539C98-267F-4A50-ACB1-EA5297AF76AC}" type="datetimeFigureOut">
              <a:rPr lang="en-US" smtClean="0"/>
              <a:t>10/8/2013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F32CFD8-9EBC-4D08-B0EC-0AFF5259D46D}"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24539C98-267F-4A50-ACB1-EA5297AF76AC}" type="datetimeFigureOut">
              <a:rPr lang="en-US" smtClean="0"/>
              <a:t>10/8/2013</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9F32CFD8-9EBC-4D08-B0EC-0AFF5259D46D}"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32560" y="359898"/>
            <a:ext cx="7406640" cy="859302"/>
          </a:xfrm>
        </p:spPr>
        <p:txBody>
          <a:bodyPr/>
          <a:lstStyle/>
          <a:p>
            <a:r>
              <a:rPr lang="en-US" dirty="0" smtClean="0"/>
              <a:t>The War for Independence</a:t>
            </a:r>
            <a:endParaRPr lang="en-US" dirty="0"/>
          </a:p>
        </p:txBody>
      </p:sp>
      <p:sp>
        <p:nvSpPr>
          <p:cNvPr id="3" name="Subtitle 2"/>
          <p:cNvSpPr>
            <a:spLocks noGrp="1"/>
          </p:cNvSpPr>
          <p:nvPr>
            <p:ph type="subTitle" idx="1"/>
          </p:nvPr>
        </p:nvSpPr>
        <p:spPr>
          <a:xfrm>
            <a:off x="1371600" y="1219200"/>
            <a:ext cx="7406640" cy="685800"/>
          </a:xfrm>
        </p:spPr>
        <p:txBody>
          <a:bodyPr/>
          <a:lstStyle/>
          <a:p>
            <a:r>
              <a:rPr lang="en-US" dirty="0" smtClean="0"/>
              <a:t>The Battles of 1776 to the Treaty of Paris of 1783</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8691" y="1752600"/>
            <a:ext cx="6364142" cy="4572000"/>
          </a:xfrm>
          <a:prstGeom prst="rect">
            <a:avLst/>
          </a:prstGeom>
        </p:spPr>
      </p:pic>
    </p:spTree>
    <p:extLst>
      <p:ext uri="{BB962C8B-B14F-4D97-AF65-F5344CB8AC3E}">
        <p14:creationId xmlns:p14="http://schemas.microsoft.com/office/powerpoint/2010/main" val="41142067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Battles of Trenton &amp; Princeton</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95400" y="1447800"/>
            <a:ext cx="7486316" cy="4800600"/>
          </a:xfrm>
        </p:spPr>
      </p:pic>
    </p:spTree>
    <p:extLst>
      <p:ext uri="{BB962C8B-B14F-4D97-AF65-F5344CB8AC3E}">
        <p14:creationId xmlns:p14="http://schemas.microsoft.com/office/powerpoint/2010/main" val="10084294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Continental Congress fled!</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7175" y="1447800"/>
            <a:ext cx="7315200" cy="4800600"/>
          </a:xfrm>
        </p:spPr>
      </p:pic>
    </p:spTree>
    <p:extLst>
      <p:ext uri="{BB962C8B-B14F-4D97-AF65-F5344CB8AC3E}">
        <p14:creationId xmlns:p14="http://schemas.microsoft.com/office/powerpoint/2010/main" val="26178400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5160336"/>
            <a:ext cx="8229600" cy="1469064"/>
          </a:xfrm>
        </p:spPr>
        <p:txBody>
          <a:bodyPr>
            <a:normAutofit/>
          </a:bodyPr>
          <a:lstStyle/>
          <a:p>
            <a:pPr algn="l"/>
            <a:r>
              <a:rPr lang="en-US" sz="1800" b="0" dirty="0" smtClean="0">
                <a:effectLst/>
              </a:rPr>
              <a:t>During the difficult winter at Valley Forge, the Continental Army was drilled by Baron Friedrich Von Steuben, who instilled a new sense of discipline to the army.  Also joining the Continental Army was the Marquis de Lafayette.  The support of France would come formally by the end of 1777. </a:t>
            </a:r>
            <a:endParaRPr lang="en-US" sz="1800" b="0" dirty="0">
              <a:effectLst/>
            </a:endParaRPr>
          </a:p>
        </p:txBody>
      </p:sp>
      <p:sp>
        <p:nvSpPr>
          <p:cNvPr id="5" name="Text Placeholder 4"/>
          <p:cNvSpPr>
            <a:spLocks noGrp="1"/>
          </p:cNvSpPr>
          <p:nvPr>
            <p:ph type="body" idx="1"/>
          </p:nvPr>
        </p:nvSpPr>
        <p:spPr/>
        <p:txBody>
          <a:bodyPr>
            <a:normAutofit/>
          </a:bodyPr>
          <a:lstStyle/>
          <a:p>
            <a:r>
              <a:rPr lang="en-US" dirty="0" smtClean="0"/>
              <a:t>Baron Friedrich von Steuben</a:t>
            </a:r>
            <a:endParaRPr lang="en-US" dirty="0"/>
          </a:p>
        </p:txBody>
      </p:sp>
      <p:sp>
        <p:nvSpPr>
          <p:cNvPr id="7" name="Text Placeholder 6"/>
          <p:cNvSpPr>
            <a:spLocks noGrp="1"/>
          </p:cNvSpPr>
          <p:nvPr>
            <p:ph type="body" sz="half" idx="3"/>
          </p:nvPr>
        </p:nvSpPr>
        <p:spPr/>
        <p:txBody>
          <a:bodyPr/>
          <a:lstStyle/>
          <a:p>
            <a:r>
              <a:rPr lang="en-US" dirty="0" smtClean="0"/>
              <a:t>The Marquis de Lafayette </a:t>
            </a:r>
            <a:endParaRPr lang="en-US" dirty="0"/>
          </a:p>
        </p:txBody>
      </p:sp>
      <p:pic>
        <p:nvPicPr>
          <p:cNvPr id="9" name="Content Placeholder 8"/>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783998" y="969963"/>
            <a:ext cx="3369128" cy="4114800"/>
          </a:xfrm>
        </p:spPr>
      </p:pic>
      <p:pic>
        <p:nvPicPr>
          <p:cNvPr id="10" name="Content Placeholder 9"/>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5215894" y="969963"/>
            <a:ext cx="2919087" cy="4114800"/>
          </a:xfrm>
        </p:spPr>
      </p:pic>
    </p:spTree>
    <p:extLst>
      <p:ext uri="{BB962C8B-B14F-4D97-AF65-F5344CB8AC3E}">
        <p14:creationId xmlns:p14="http://schemas.microsoft.com/office/powerpoint/2010/main" val="28646101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16778"/>
            <a:ext cx="4343400" cy="545222"/>
          </a:xfrm>
        </p:spPr>
        <p:txBody>
          <a:bodyPr/>
          <a:lstStyle/>
          <a:p>
            <a:r>
              <a:rPr lang="en-US" dirty="0" smtClean="0"/>
              <a:t>The Battle of Saratoga</a:t>
            </a:r>
            <a:endParaRPr lang="en-US" dirty="0"/>
          </a:p>
        </p:txBody>
      </p:sp>
      <p:sp>
        <p:nvSpPr>
          <p:cNvPr id="9" name="Text Placeholder 8"/>
          <p:cNvSpPr>
            <a:spLocks noGrp="1"/>
          </p:cNvSpPr>
          <p:nvPr>
            <p:ph type="body" idx="2"/>
          </p:nvPr>
        </p:nvSpPr>
        <p:spPr>
          <a:xfrm>
            <a:off x="457200" y="838200"/>
            <a:ext cx="8153400" cy="990600"/>
          </a:xfrm>
        </p:spPr>
        <p:txBody>
          <a:bodyPr>
            <a:normAutofit/>
          </a:bodyPr>
          <a:lstStyle/>
          <a:p>
            <a:r>
              <a:rPr lang="en-US" sz="1600" dirty="0" smtClean="0"/>
              <a:t>The victory over the arrogant and entitled General John Burgoyne was an accomplishment in and of itself; however, the more important result of the Battle of Saratoga was the diplomatic victory: France and Spain had joined the American cause!</a:t>
            </a:r>
            <a:endParaRPr lang="en-US" sz="1600" dirty="0"/>
          </a:p>
        </p:txBody>
      </p:sp>
      <p:pic>
        <p:nvPicPr>
          <p:cNvPr id="10" name="Content Placeholder 9"/>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219199" y="1828800"/>
            <a:ext cx="6435777" cy="4267200"/>
          </a:xfrm>
        </p:spPr>
      </p:pic>
    </p:spTree>
    <p:extLst>
      <p:ext uri="{BB962C8B-B14F-4D97-AF65-F5344CB8AC3E}">
        <p14:creationId xmlns:p14="http://schemas.microsoft.com/office/powerpoint/2010/main" val="34511250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France and Spain</a:t>
            </a:r>
            <a:endParaRPr lang="en-US" dirty="0"/>
          </a:p>
        </p:txBody>
      </p:sp>
      <p:pic>
        <p:nvPicPr>
          <p:cNvPr id="10" name="Content Placeholder 9"/>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219200" y="1524000"/>
            <a:ext cx="4114800" cy="4979254"/>
          </a:xfrm>
        </p:spPr>
      </p:pic>
      <p:sp>
        <p:nvSpPr>
          <p:cNvPr id="11" name="Content Placeholder 10"/>
          <p:cNvSpPr>
            <a:spLocks noGrp="1"/>
          </p:cNvSpPr>
          <p:nvPr>
            <p:ph sz="half" idx="2"/>
          </p:nvPr>
        </p:nvSpPr>
        <p:spPr/>
        <p:txBody>
          <a:bodyPr>
            <a:normAutofit fontScale="92500" lnSpcReduction="10000"/>
          </a:bodyPr>
          <a:lstStyle/>
          <a:p>
            <a:r>
              <a:rPr lang="en-US" dirty="0" smtClean="0"/>
              <a:t>The French offered full military intervention after the Battle of Saratoga – including the support of the French Navy.  Americans had no navy at the time. </a:t>
            </a:r>
          </a:p>
          <a:p>
            <a:r>
              <a:rPr lang="en-US" dirty="0" smtClean="0"/>
              <a:t>The Spanish – and later the Dutch – offered financial support.</a:t>
            </a:r>
            <a:endParaRPr lang="en-US" dirty="0"/>
          </a:p>
        </p:txBody>
      </p:sp>
    </p:spTree>
    <p:extLst>
      <p:ext uri="{BB962C8B-B14F-4D97-AF65-F5344CB8AC3E}">
        <p14:creationId xmlns:p14="http://schemas.microsoft.com/office/powerpoint/2010/main" val="9425859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John Paul Jones</a:t>
            </a:r>
            <a:endParaRPr lang="en-US" dirty="0"/>
          </a:p>
        </p:txBody>
      </p:sp>
      <p:pic>
        <p:nvPicPr>
          <p:cNvPr id="8" name="Content Placeholder 7"/>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981200" y="1447800"/>
            <a:ext cx="5791200" cy="3819137"/>
          </a:xfrm>
        </p:spPr>
      </p:pic>
      <p:sp>
        <p:nvSpPr>
          <p:cNvPr id="7" name="Rounded Rectangle 6"/>
          <p:cNvSpPr/>
          <p:nvPr/>
        </p:nvSpPr>
        <p:spPr>
          <a:xfrm>
            <a:off x="1143000" y="5562600"/>
            <a:ext cx="7848600" cy="9906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r>
              <a:rPr lang="en-US" dirty="0" smtClean="0"/>
              <a:t>“I have not yet begun to fight!”  John Paul Jones defiantly responded to the English request that he surrender.  Three hours later, the </a:t>
            </a:r>
            <a:r>
              <a:rPr lang="en-US" i="1" dirty="0" err="1" smtClean="0"/>
              <a:t>Bonhomme</a:t>
            </a:r>
            <a:r>
              <a:rPr lang="en-US" i="1" dirty="0" smtClean="0"/>
              <a:t> Richard </a:t>
            </a:r>
            <a:r>
              <a:rPr lang="en-US" dirty="0" smtClean="0"/>
              <a:t>captured the HMS </a:t>
            </a:r>
            <a:r>
              <a:rPr lang="en-US" i="1" dirty="0" err="1" smtClean="0"/>
              <a:t>Serapis</a:t>
            </a:r>
            <a:r>
              <a:rPr lang="en-US" dirty="0" smtClean="0"/>
              <a:t>.  </a:t>
            </a:r>
            <a:endParaRPr lang="en-US" dirty="0"/>
          </a:p>
        </p:txBody>
      </p:sp>
    </p:spTree>
    <p:extLst>
      <p:ext uri="{BB962C8B-B14F-4D97-AF65-F5344CB8AC3E}">
        <p14:creationId xmlns:p14="http://schemas.microsoft.com/office/powerpoint/2010/main" val="1272429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74638"/>
            <a:ext cx="7714488" cy="1143000"/>
          </a:xfrm>
        </p:spPr>
        <p:txBody>
          <a:bodyPr>
            <a:normAutofit fontScale="90000"/>
          </a:bodyPr>
          <a:lstStyle/>
          <a:p>
            <a:r>
              <a:rPr lang="en-US" dirty="0" smtClean="0"/>
              <a:t>Savannah (1778) &amp; Charleston (1780) </a:t>
            </a:r>
            <a:endParaRPr lang="en-US" dirty="0"/>
          </a:p>
        </p:txBody>
      </p:sp>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35100" y="1524181"/>
            <a:ext cx="7499350" cy="4647838"/>
          </a:xfrm>
        </p:spPr>
      </p:pic>
    </p:spTree>
    <p:extLst>
      <p:ext uri="{BB962C8B-B14F-4D97-AF65-F5344CB8AC3E}">
        <p14:creationId xmlns:p14="http://schemas.microsoft.com/office/powerpoint/2010/main" val="11230773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a:t>
            </a:r>
            <a:r>
              <a:rPr lang="en-US" dirty="0" err="1" smtClean="0"/>
              <a:t>Nathaneal</a:t>
            </a:r>
            <a:r>
              <a:rPr lang="en-US" dirty="0" smtClean="0"/>
              <a:t> Green</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0" y="1295400"/>
            <a:ext cx="6096000" cy="4507770"/>
          </a:xfrm>
        </p:spPr>
      </p:pic>
      <p:sp>
        <p:nvSpPr>
          <p:cNvPr id="5" name="Rounded Rectangle 4"/>
          <p:cNvSpPr/>
          <p:nvPr/>
        </p:nvSpPr>
        <p:spPr>
          <a:xfrm>
            <a:off x="1447800" y="5486400"/>
            <a:ext cx="7467600" cy="10668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r>
              <a:rPr lang="en-US" dirty="0" err="1" smtClean="0"/>
              <a:t>Nathaneal</a:t>
            </a:r>
            <a:r>
              <a:rPr lang="en-US" dirty="0" smtClean="0"/>
              <a:t> Greene was the replacement for Horatio Gates – whose field command was always questionable.  Greene led his men in a hit and run campaign against the British – and let Cornwallis on a merry chase!</a:t>
            </a:r>
            <a:endParaRPr lang="en-US" dirty="0"/>
          </a:p>
        </p:txBody>
      </p:sp>
    </p:spTree>
    <p:extLst>
      <p:ext uri="{BB962C8B-B14F-4D97-AF65-F5344CB8AC3E}">
        <p14:creationId xmlns:p14="http://schemas.microsoft.com/office/powerpoint/2010/main" val="12413051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Rochambeau and De Grasse</a:t>
            </a:r>
            <a:endParaRPr lang="en-US" dirty="0"/>
          </a:p>
        </p:txBody>
      </p:sp>
      <p:sp>
        <p:nvSpPr>
          <p:cNvPr id="3" name="Content Placeholder 2"/>
          <p:cNvSpPr>
            <a:spLocks noGrp="1"/>
          </p:cNvSpPr>
          <p:nvPr>
            <p:ph idx="1"/>
          </p:nvPr>
        </p:nvSpPr>
        <p:spPr/>
        <p:txBody>
          <a:bodyPr>
            <a:normAutofit fontScale="92500"/>
          </a:bodyPr>
          <a:lstStyle/>
          <a:p>
            <a:r>
              <a:rPr lang="en-US" dirty="0" smtClean="0"/>
              <a:t>George Washington was considering another invasion of New York City in 1781, when word came that Cornwallis had positioned his men on a peninsula in Virginia.  Rochambeau, recognizing the potential to trap the English Army, sent word to Admiral De Grasse in the Caribbean that a blockade of the Chesapeake was in order.  The siege of Yorktown would result in Cornwallis’ surrender and the end of the war.</a:t>
            </a:r>
            <a:endParaRPr lang="en-US" dirty="0"/>
          </a:p>
        </p:txBody>
      </p:sp>
    </p:spTree>
    <p:extLst>
      <p:ext uri="{BB962C8B-B14F-4D97-AF65-F5344CB8AC3E}">
        <p14:creationId xmlns:p14="http://schemas.microsoft.com/office/powerpoint/2010/main" val="22561121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866888" cy="1143000"/>
          </a:xfrm>
        </p:spPr>
        <p:txBody>
          <a:bodyPr>
            <a:normAutofit fontScale="90000"/>
          </a:bodyPr>
          <a:lstStyle/>
          <a:p>
            <a:r>
              <a:rPr lang="en-US" dirty="0" smtClean="0"/>
              <a:t>John Adams, Ben Franklin, and John Jay negotiate the Treaty of Paris of 1783. </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19200" y="1752600"/>
            <a:ext cx="7356730" cy="4724400"/>
          </a:xfrm>
        </p:spPr>
      </p:pic>
    </p:spTree>
    <p:extLst>
      <p:ext uri="{BB962C8B-B14F-4D97-AF65-F5344CB8AC3E}">
        <p14:creationId xmlns:p14="http://schemas.microsoft.com/office/powerpoint/2010/main" val="7631399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Disadvantages of the Continental Army, 1776 - 1783</a:t>
            </a:r>
            <a:endParaRPr lang="en-US" dirty="0"/>
          </a:p>
        </p:txBody>
      </p:sp>
      <p:sp>
        <p:nvSpPr>
          <p:cNvPr id="3" name="Content Placeholder 2"/>
          <p:cNvSpPr>
            <a:spLocks noGrp="1"/>
          </p:cNvSpPr>
          <p:nvPr>
            <p:ph idx="1"/>
          </p:nvPr>
        </p:nvSpPr>
        <p:spPr/>
        <p:txBody>
          <a:bodyPr>
            <a:normAutofit lnSpcReduction="10000"/>
          </a:bodyPr>
          <a:lstStyle/>
          <a:p>
            <a:r>
              <a:rPr lang="en-US" dirty="0" smtClean="0"/>
              <a:t>American soldiers were untrained, and inexperienced – virtually no Americans had served since the French and Indian War in the 1760s. </a:t>
            </a:r>
          </a:p>
          <a:p>
            <a:r>
              <a:rPr lang="en-US" dirty="0" smtClean="0"/>
              <a:t>The Continental had no secure source of food, supplies, or ammunition – never mind actually being paid!</a:t>
            </a:r>
          </a:p>
          <a:p>
            <a:r>
              <a:rPr lang="en-US" dirty="0" smtClean="0"/>
              <a:t>The government under the Articles of Confederation was too weak to demand taxes or implement a draft.</a:t>
            </a:r>
            <a:endParaRPr lang="en-US" dirty="0"/>
          </a:p>
        </p:txBody>
      </p:sp>
      <p:sp>
        <p:nvSpPr>
          <p:cNvPr id="4" name="Right Arrow 3"/>
          <p:cNvSpPr/>
          <p:nvPr/>
        </p:nvSpPr>
        <p:spPr>
          <a:xfrm>
            <a:off x="6705600" y="5867400"/>
            <a:ext cx="16764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268074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Treaty of Paris of 1783</a:t>
            </a:r>
            <a:endParaRPr lang="en-US" dirty="0"/>
          </a:p>
        </p:txBody>
      </p:sp>
      <p:sp>
        <p:nvSpPr>
          <p:cNvPr id="3" name="Content Placeholder 2"/>
          <p:cNvSpPr>
            <a:spLocks noGrp="1"/>
          </p:cNvSpPr>
          <p:nvPr>
            <p:ph idx="1"/>
          </p:nvPr>
        </p:nvSpPr>
        <p:spPr/>
        <p:txBody>
          <a:bodyPr>
            <a:normAutofit lnSpcReduction="10000"/>
          </a:bodyPr>
          <a:lstStyle/>
          <a:p>
            <a:r>
              <a:rPr lang="en-US" dirty="0" smtClean="0"/>
              <a:t>The United States of America became a free and independent nation. </a:t>
            </a:r>
          </a:p>
          <a:p>
            <a:r>
              <a:rPr lang="en-US" dirty="0" smtClean="0"/>
              <a:t>All of the English territory from the Mississippi River east – not including Canada – was ceded to the United States. </a:t>
            </a:r>
          </a:p>
          <a:p>
            <a:r>
              <a:rPr lang="en-US" dirty="0" smtClean="0"/>
              <a:t>Florida was given back to Spain. </a:t>
            </a:r>
          </a:p>
          <a:p>
            <a:r>
              <a:rPr lang="en-US" strike="sngStrike" dirty="0" smtClean="0"/>
              <a:t>Americans promised to restore the property of Loyalists in America. </a:t>
            </a:r>
          </a:p>
          <a:p>
            <a:r>
              <a:rPr lang="en-US" strike="sngStrike" dirty="0" smtClean="0"/>
              <a:t>The English promised to abandoned all military posts in the Ohio River Valley. </a:t>
            </a:r>
            <a:endParaRPr lang="en-US" strike="sngStrike" dirty="0"/>
          </a:p>
        </p:txBody>
      </p:sp>
    </p:spTree>
    <p:extLst>
      <p:ext uri="{BB962C8B-B14F-4D97-AF65-F5344CB8AC3E}">
        <p14:creationId xmlns:p14="http://schemas.microsoft.com/office/powerpoint/2010/main" val="8476137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of the English Army</a:t>
            </a:r>
            <a:endParaRPr lang="en-US" dirty="0"/>
          </a:p>
        </p:txBody>
      </p:sp>
      <p:sp>
        <p:nvSpPr>
          <p:cNvPr id="3" name="Content Placeholder 2"/>
          <p:cNvSpPr>
            <a:spLocks noGrp="1"/>
          </p:cNvSpPr>
          <p:nvPr>
            <p:ph idx="1"/>
          </p:nvPr>
        </p:nvSpPr>
        <p:spPr/>
        <p:txBody>
          <a:bodyPr/>
          <a:lstStyle/>
          <a:p>
            <a:r>
              <a:rPr lang="en-US" dirty="0" smtClean="0"/>
              <a:t>England had the most powerful Army and Navy in the World in 1776, bar none. </a:t>
            </a:r>
          </a:p>
          <a:p>
            <a:r>
              <a:rPr lang="en-US" dirty="0" smtClean="0"/>
              <a:t>England had the resources to conduct a war anywhere on the globe, if they maintained the resolve to fight. </a:t>
            </a:r>
          </a:p>
          <a:p>
            <a:r>
              <a:rPr lang="en-US" dirty="0" smtClean="0"/>
              <a:t>Loyalists in the United States – who made up approximately one-third of the population – aided the British</a:t>
            </a:r>
            <a:endParaRPr lang="en-US" dirty="0"/>
          </a:p>
        </p:txBody>
      </p:sp>
    </p:spTree>
    <p:extLst>
      <p:ext uri="{BB962C8B-B14F-4D97-AF65-F5344CB8AC3E}">
        <p14:creationId xmlns:p14="http://schemas.microsoft.com/office/powerpoint/2010/main" val="26354786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Advantages of the Continental Army</a:t>
            </a:r>
            <a:endParaRPr lang="en-US" dirty="0"/>
          </a:p>
        </p:txBody>
      </p:sp>
      <p:sp>
        <p:nvSpPr>
          <p:cNvPr id="3" name="Content Placeholder 2"/>
          <p:cNvSpPr>
            <a:spLocks noGrp="1"/>
          </p:cNvSpPr>
          <p:nvPr>
            <p:ph idx="1"/>
          </p:nvPr>
        </p:nvSpPr>
        <p:spPr/>
        <p:txBody>
          <a:bodyPr/>
          <a:lstStyle/>
          <a:p>
            <a:r>
              <a:rPr lang="en-US" dirty="0" smtClean="0"/>
              <a:t>The war would be fought on their territory; they knew the terrain. </a:t>
            </a:r>
          </a:p>
          <a:p>
            <a:r>
              <a:rPr lang="en-US" dirty="0" smtClean="0"/>
              <a:t>George Washington’s wisdom. </a:t>
            </a:r>
          </a:p>
          <a:p>
            <a:r>
              <a:rPr lang="en-US" dirty="0" smtClean="0"/>
              <a:t>France, Spain, and Holland…</a:t>
            </a:r>
          </a:p>
          <a:p>
            <a:r>
              <a:rPr lang="en-US" dirty="0" smtClean="0"/>
              <a:t>Time was on their side.  Americans realized that the longer the war dragged on – and the more money it cost – the more likely the British were to relent.</a:t>
            </a:r>
            <a:endParaRPr lang="en-US" dirty="0"/>
          </a:p>
        </p:txBody>
      </p:sp>
    </p:spTree>
    <p:extLst>
      <p:ext uri="{BB962C8B-B14F-4D97-AF65-F5344CB8AC3E}">
        <p14:creationId xmlns:p14="http://schemas.microsoft.com/office/powerpoint/2010/main" val="23164806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European Nations </a:t>
            </a:r>
            <a:endParaRPr lang="en-US" dirty="0"/>
          </a:p>
        </p:txBody>
      </p:sp>
      <p:sp>
        <p:nvSpPr>
          <p:cNvPr id="5" name="Content Placeholder 4"/>
          <p:cNvSpPr>
            <a:spLocks noGrp="1"/>
          </p:cNvSpPr>
          <p:nvPr>
            <p:ph sz="half" idx="1"/>
          </p:nvPr>
        </p:nvSpPr>
        <p:spPr/>
        <p:txBody>
          <a:bodyPr>
            <a:normAutofit lnSpcReduction="10000"/>
          </a:bodyPr>
          <a:lstStyle/>
          <a:p>
            <a:r>
              <a:rPr lang="en-US" dirty="0" smtClean="0"/>
              <a:t>France</a:t>
            </a:r>
          </a:p>
          <a:p>
            <a:endParaRPr lang="en-US" dirty="0"/>
          </a:p>
          <a:p>
            <a:r>
              <a:rPr lang="en-US" dirty="0" smtClean="0"/>
              <a:t>Spain</a:t>
            </a:r>
          </a:p>
          <a:p>
            <a:endParaRPr lang="en-US" dirty="0"/>
          </a:p>
          <a:p>
            <a:r>
              <a:rPr lang="en-US" dirty="0" smtClean="0"/>
              <a:t>Holland </a:t>
            </a:r>
          </a:p>
          <a:p>
            <a:endParaRPr lang="en-US" dirty="0"/>
          </a:p>
          <a:p>
            <a:pPr marL="82296" indent="0">
              <a:buNone/>
            </a:pPr>
            <a:r>
              <a:rPr lang="en-US" dirty="0" smtClean="0"/>
              <a:t>England was a nation with many enemies.  Americans hoped to find allies among them.</a:t>
            </a:r>
            <a:endParaRPr lang="en-US" dirty="0"/>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029200" y="1371600"/>
            <a:ext cx="3308749" cy="4664075"/>
          </a:xfrm>
        </p:spPr>
      </p:pic>
    </p:spTree>
    <p:extLst>
      <p:ext uri="{BB962C8B-B14F-4D97-AF65-F5344CB8AC3E}">
        <p14:creationId xmlns:p14="http://schemas.microsoft.com/office/powerpoint/2010/main" val="34170217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Time is on our side… </a:t>
            </a:r>
            <a:endParaRPr lang="en-US" dirty="0"/>
          </a:p>
        </p:txBody>
      </p:sp>
      <p:sp>
        <p:nvSpPr>
          <p:cNvPr id="9" name="Content Placeholder 8"/>
          <p:cNvSpPr>
            <a:spLocks noGrp="1"/>
          </p:cNvSpPr>
          <p:nvPr>
            <p:ph sz="half" idx="1"/>
          </p:nvPr>
        </p:nvSpPr>
        <p:spPr>
          <a:xfrm>
            <a:off x="1435608" y="1524000"/>
            <a:ext cx="3212592" cy="4663440"/>
          </a:xfrm>
        </p:spPr>
        <p:txBody>
          <a:bodyPr>
            <a:normAutofit fontScale="92500" lnSpcReduction="20000"/>
          </a:bodyPr>
          <a:lstStyle/>
          <a:p>
            <a:pPr marL="82296" indent="0">
              <a:buNone/>
            </a:pPr>
            <a:r>
              <a:rPr lang="en-US" dirty="0" smtClean="0"/>
              <a:t>The longer the war dragged on, and the more it cost Britain in lives and treasure, the more likely the Americans were to win their Independence. The people of England would not support a costly war to subjugate their own people.</a:t>
            </a:r>
            <a:endParaRPr lang="en-US" dirty="0"/>
          </a:p>
        </p:txBody>
      </p:sp>
      <p:pic>
        <p:nvPicPr>
          <p:cNvPr id="11" name="Content Placeholder 10"/>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495800" y="1600200"/>
            <a:ext cx="4267200" cy="4267200"/>
          </a:xfrm>
        </p:spPr>
      </p:pic>
    </p:spTree>
    <p:extLst>
      <p:ext uri="{BB962C8B-B14F-4D97-AF65-F5344CB8AC3E}">
        <p14:creationId xmlns:p14="http://schemas.microsoft.com/office/powerpoint/2010/main" val="7923649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New York City, 1776</a:t>
            </a:r>
            <a:endParaRPr lang="en-US" dirty="0"/>
          </a:p>
        </p:txBody>
      </p:sp>
      <p:sp>
        <p:nvSpPr>
          <p:cNvPr id="7" name="Content Placeholder 6"/>
          <p:cNvSpPr>
            <a:spLocks noGrp="1"/>
          </p:cNvSpPr>
          <p:nvPr>
            <p:ph sz="half" idx="1"/>
          </p:nvPr>
        </p:nvSpPr>
        <p:spPr/>
        <p:txBody>
          <a:bodyPr>
            <a:normAutofit/>
          </a:bodyPr>
          <a:lstStyle/>
          <a:p>
            <a:pPr marL="82296" indent="0">
              <a:buNone/>
            </a:pPr>
            <a:r>
              <a:rPr lang="en-US" dirty="0" smtClean="0"/>
              <a:t>The Battle for New York City was a rout.  After Washington had succeeded in shelling Boston Harbor and chasing the British from New England, the failed defense of New York was a blow to morale. </a:t>
            </a:r>
            <a:endParaRPr lang="en-US" dirty="0"/>
          </a:p>
        </p:txBody>
      </p:sp>
      <p:pic>
        <p:nvPicPr>
          <p:cNvPr id="9" name="Content Placeholder 8"/>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96316" y="1524000"/>
            <a:ext cx="3418667" cy="4664075"/>
          </a:xfrm>
        </p:spPr>
      </p:pic>
    </p:spTree>
    <p:extLst>
      <p:ext uri="{BB962C8B-B14F-4D97-AF65-F5344CB8AC3E}">
        <p14:creationId xmlns:p14="http://schemas.microsoft.com/office/powerpoint/2010/main" val="6891796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Nathan Hale</a:t>
            </a:r>
            <a:endParaRPr lang="en-US" dirty="0"/>
          </a:p>
        </p:txBody>
      </p:sp>
      <p:sp>
        <p:nvSpPr>
          <p:cNvPr id="7" name="Text Placeholder 6"/>
          <p:cNvSpPr>
            <a:spLocks noGrp="1"/>
          </p:cNvSpPr>
          <p:nvPr>
            <p:ph type="body" idx="2"/>
          </p:nvPr>
        </p:nvSpPr>
        <p:spPr>
          <a:xfrm>
            <a:off x="457200" y="1406964"/>
            <a:ext cx="7391400" cy="698500"/>
          </a:xfrm>
        </p:spPr>
        <p:txBody>
          <a:bodyPr>
            <a:normAutofit/>
          </a:bodyPr>
          <a:lstStyle/>
          <a:p>
            <a:r>
              <a:rPr lang="en-US" sz="2000" dirty="0" smtClean="0"/>
              <a:t>“I only regret that I have but one live to lose for my country!”</a:t>
            </a:r>
            <a:endParaRPr lang="en-US" sz="2000" dirty="0"/>
          </a:p>
        </p:txBody>
      </p:sp>
      <p:pic>
        <p:nvPicPr>
          <p:cNvPr id="9" name="Content Placeholder 8"/>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685800" y="2057399"/>
            <a:ext cx="6324600" cy="4517571"/>
          </a:xfrm>
        </p:spPr>
      </p:pic>
    </p:spTree>
    <p:extLst>
      <p:ext uri="{BB962C8B-B14F-4D97-AF65-F5344CB8AC3E}">
        <p14:creationId xmlns:p14="http://schemas.microsoft.com/office/powerpoint/2010/main" val="39837086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i="1" u="sng" dirty="0" smtClean="0"/>
              <a:t>The American Crisis</a:t>
            </a:r>
            <a:r>
              <a:rPr lang="en-US" dirty="0" smtClean="0"/>
              <a:t>, by Thomas Paine</a:t>
            </a:r>
            <a:endParaRPr lang="en-US" dirty="0"/>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47800" y="1600200"/>
            <a:ext cx="6897189" cy="4191000"/>
          </a:xfrm>
        </p:spPr>
      </p:pic>
    </p:spTree>
    <p:extLst>
      <p:ext uri="{BB962C8B-B14F-4D97-AF65-F5344CB8AC3E}">
        <p14:creationId xmlns:p14="http://schemas.microsoft.com/office/powerpoint/2010/main" val="350312332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140</TotalTime>
  <Words>766</Words>
  <Application>Microsoft Office PowerPoint</Application>
  <PresentationFormat>On-screen Show (4:3)</PresentationFormat>
  <Paragraphs>54</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Solstice</vt:lpstr>
      <vt:lpstr>The War for Independence</vt:lpstr>
      <vt:lpstr>Disadvantages of the Continental Army, 1776 - 1783</vt:lpstr>
      <vt:lpstr>Advantages of the English Army</vt:lpstr>
      <vt:lpstr>Advantages of the Continental Army</vt:lpstr>
      <vt:lpstr>European Nations </vt:lpstr>
      <vt:lpstr>Time is on our side… </vt:lpstr>
      <vt:lpstr>New York City, 1776</vt:lpstr>
      <vt:lpstr>Nathan Hale</vt:lpstr>
      <vt:lpstr>The American Crisis, by Thomas Paine</vt:lpstr>
      <vt:lpstr>The Battles of Trenton &amp; Princeton</vt:lpstr>
      <vt:lpstr>The Continental Congress fled!</vt:lpstr>
      <vt:lpstr>During the difficult winter at Valley Forge, the Continental Army was drilled by Baron Friedrich Von Steuben, who instilled a new sense of discipline to the army.  Also joining the Continental Army was the Marquis de Lafayette.  The support of France would come formally by the end of 1777. </vt:lpstr>
      <vt:lpstr>The Battle of Saratoga</vt:lpstr>
      <vt:lpstr>France and Spain</vt:lpstr>
      <vt:lpstr>John Paul Jones</vt:lpstr>
      <vt:lpstr>Savannah (1778) &amp; Charleston (1780) </vt:lpstr>
      <vt:lpstr>General Nathaneal Green</vt:lpstr>
      <vt:lpstr>Rochambeau and De Grasse</vt:lpstr>
      <vt:lpstr>John Adams, Ben Franklin, and John Jay negotiate the Treaty of Paris of 1783. </vt:lpstr>
      <vt:lpstr>The Treaty of Paris of 1783</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War for Independence</dc:title>
  <dc:creator>Adam</dc:creator>
  <cp:lastModifiedBy>Adam</cp:lastModifiedBy>
  <cp:revision>10</cp:revision>
  <dcterms:created xsi:type="dcterms:W3CDTF">2013-10-08T22:43:49Z</dcterms:created>
  <dcterms:modified xsi:type="dcterms:W3CDTF">2013-10-09T01:04:07Z</dcterms:modified>
</cp:coreProperties>
</file>